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21"/>
  </p:notesMasterIdLst>
  <p:sldIdLst>
    <p:sldId id="256" r:id="rId2"/>
    <p:sldId id="257" r:id="rId3"/>
    <p:sldId id="265" r:id="rId4"/>
    <p:sldId id="260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8" r:id="rId14"/>
    <p:sldId id="275" r:id="rId15"/>
    <p:sldId id="276" r:id="rId16"/>
    <p:sldId id="277" r:id="rId17"/>
    <p:sldId id="279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84119"/>
  </p:normalViewPr>
  <p:slideViewPr>
    <p:cSldViewPr snapToGrid="0" snapToObjects="1">
      <p:cViewPr varScale="1">
        <p:scale>
          <a:sx n="91" d="100"/>
          <a:sy n="91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BAD25-3972-D044-A576-7DDECDF55F21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9DCAA-04FB-6B49-B3F1-BB84DD73B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thank you university of Maryland but what in the world does that entail?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8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Nads</a:t>
            </a:r>
            <a:r>
              <a:rPr lang="en-US" dirty="0"/>
              <a:t> – drives the rover. Rover planner, write code that gets executed by the rover everyday to do the drive and arm activities. Work on development for ground command tools</a:t>
            </a:r>
          </a:p>
          <a:p>
            <a:r>
              <a:rPr lang="en-US" dirty="0"/>
              <a:t>Anna - research on deep learning and understanding how neural nets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17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if anyone has any ideas</a:t>
            </a:r>
          </a:p>
          <a:p>
            <a:endParaRPr lang="en-US" dirty="0"/>
          </a:p>
          <a:p>
            <a:r>
              <a:rPr lang="en-US" dirty="0"/>
              <a:t>Math – formal languages to denote ideas</a:t>
            </a:r>
          </a:p>
          <a:p>
            <a:r>
              <a:rPr lang="en-US" dirty="0"/>
              <a:t>Engineers – design things using systems, evaluating tradeoffs</a:t>
            </a:r>
          </a:p>
          <a:p>
            <a:r>
              <a:rPr lang="en-US" dirty="0"/>
              <a:t>Scientists – observe behaviors, dev hypotheses, test predictions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7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Maybe you don’t know the language well enough</a:t>
            </a:r>
          </a:p>
          <a:p>
            <a:pPr marL="228600" indent="-228600">
              <a:buAutoNum type="arabicParenR"/>
            </a:pPr>
            <a:r>
              <a:rPr lang="en-US" dirty="0"/>
              <a:t>Maybe you don’t have ideas for a book to write!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Programming is the same idea </a:t>
            </a:r>
            <a:r>
              <a:rPr lang="en-US" dirty="0">
                <a:sym typeface="Wingdings" pitchFamily="2" charset="2"/>
              </a:rPr>
              <a:t> Often, it’s the ideas behind the programs that count! Languages are interchangeable as long as you can figure out the syntax.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Note-taking: it’s fine, but just like languages, you learn more by doing! If you think note taking helps, go ahead, but I will have lecture notes and online materials available for you  Personally, I believe that with coding, practice and repetition are the most useful. So, I would just pay attention!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8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A9C4435-D446-DA42-8B72-4379EF80B424}" type="datetime1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5D34-DD95-9A42-9290-471F4B750160}" type="datetime1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6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9F5A4-F6F8-5B40-8E9D-AF4DA7F582A3}" type="datetime1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78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ED367-465C-8B4D-8987-E15D56FAC2BA}" type="datetime1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2348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EA13-A123-DD4D-8010-36BE488248C6}" type="datetime1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55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C75E-D893-0C46-868F-9EBAD6964FE6}" type="datetime1">
              <a:rPr lang="en-US" smtClean="0"/>
              <a:t>5/6/22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9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91A-CCAF-E140-8C13-E2B3C1703DA6}" type="datetime1">
              <a:rPr lang="en-US" smtClean="0"/>
              <a:t>5/6/22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59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5E0A-2FBF-EA40-BF0A-10459C6EFD68}" type="datetime1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47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2942-C903-0E48-BF0E-48082D0475F0}" type="datetime1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0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8E4B-CB7A-0242-9E73-D5276E05BDE8}" type="datetime1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5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41ED6-81E2-B14F-A880-A674988E5DD6}" type="datetime1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6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D2B6-7B96-154F-A782-C27C851820BA}" type="datetime1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0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6B609-535A-2947-86B9-592FA4F68CAF}" type="datetime1">
              <a:rPr lang="en-US" smtClean="0"/>
              <a:t>5/6/22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2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CEC2-7781-7846-AA42-7A4743AC7669}" type="datetime1">
              <a:rPr lang="en-US" smtClean="0"/>
              <a:t>5/6/22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1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EEA-F609-2141-81FF-51B64B4119EA}" type="datetime1">
              <a:rPr lang="en-US" smtClean="0"/>
              <a:t>5/6/22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94D4-3DC3-EF4A-ABBF-8DD31D1F1B84}" type="datetime1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3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E659-9FA3-2845-9B48-1D94599A878A}" type="datetime1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8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25954-9F74-0647-9254-3857132AC2F3}" type="datetime1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82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EDD7-F101-AE88-1485-CEB261B8C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D0624-F0DE-278B-AE72-AD4C44DF97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MIT WTP 2022</a:t>
            </a:r>
          </a:p>
        </p:txBody>
      </p:sp>
    </p:spTree>
    <p:extLst>
      <p:ext uri="{BB962C8B-B14F-4D97-AF65-F5344CB8AC3E}">
        <p14:creationId xmlns:p14="http://schemas.microsoft.com/office/powerpoint/2010/main" val="359040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1" y="3003530"/>
            <a:ext cx="2820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2021-2022</a:t>
            </a:r>
          </a:p>
          <a:p>
            <a:r>
              <a:rPr lang="en-US" dirty="0"/>
              <a:t>Arabesques</a:t>
            </a:r>
          </a:p>
          <a:p>
            <a:endParaRPr lang="en-US" dirty="0"/>
          </a:p>
          <a:p>
            <a:r>
              <a:rPr lang="en-US" dirty="0"/>
              <a:t>NFT art project with inspiration from physics</a:t>
            </a:r>
          </a:p>
        </p:txBody>
      </p:sp>
      <p:pic>
        <p:nvPicPr>
          <p:cNvPr id="3" name="7ABB0CD0-3F81-4BFB-822B-DA0C15C84C7B" descr="7ABB0CD0-3F81-4BFB-822B-DA0C15C84C7B">
            <a:hlinkClick r:id="" action="ppaction://media"/>
            <a:extLst>
              <a:ext uri="{FF2B5EF4-FFF2-40B4-BE49-F238E27FC236}">
                <a16:creationId xmlns:a16="http://schemas.microsoft.com/office/drawing/2014/main" id="{2D97CF96-F982-1A9F-8A28-93689DA0CF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75" t="26905" r="175" b="16523"/>
          <a:stretch/>
        </p:blipFill>
        <p:spPr>
          <a:xfrm>
            <a:off x="5555095" y="1822400"/>
            <a:ext cx="365125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1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1" y="3003530"/>
            <a:ext cx="2820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2021-2022</a:t>
            </a:r>
          </a:p>
          <a:p>
            <a:r>
              <a:rPr lang="en-US" dirty="0"/>
              <a:t>Arabesques</a:t>
            </a:r>
          </a:p>
          <a:p>
            <a:endParaRPr lang="en-US" dirty="0"/>
          </a:p>
          <a:p>
            <a:r>
              <a:rPr lang="en-US" dirty="0"/>
              <a:t>NFT art project with inspiration from physics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B78992-BC1E-1AA4-711E-AD4D0100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07" y="4079631"/>
            <a:ext cx="2796117" cy="2097088"/>
          </a:xfrm>
          <a:prstGeom prst="rect">
            <a:avLst/>
          </a:prstGeom>
        </p:spPr>
      </p:pic>
      <p:pic>
        <p:nvPicPr>
          <p:cNvPr id="12" name="Picture 11" descr="A picture containing indoor, bed, cloth&#10;&#10;Description automatically generated">
            <a:extLst>
              <a:ext uri="{FF2B5EF4-FFF2-40B4-BE49-F238E27FC236}">
                <a16:creationId xmlns:a16="http://schemas.microsoft.com/office/drawing/2014/main" id="{5E4E13A8-796C-3DB6-9BBC-0D085D720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07" y="1752476"/>
            <a:ext cx="2796118" cy="2097088"/>
          </a:xfrm>
          <a:prstGeom prst="rect">
            <a:avLst/>
          </a:prstGeom>
        </p:spPr>
      </p:pic>
      <p:pic>
        <p:nvPicPr>
          <p:cNvPr id="14" name="Picture 13" descr="A picture containing web&#10;&#10;Description automatically generated">
            <a:extLst>
              <a:ext uri="{FF2B5EF4-FFF2-40B4-BE49-F238E27FC236}">
                <a16:creationId xmlns:a16="http://schemas.microsoft.com/office/drawing/2014/main" id="{5F055CB4-AE6C-535E-A30A-8C313046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663" y="1695835"/>
            <a:ext cx="2201687" cy="2213301"/>
          </a:xfrm>
          <a:prstGeom prst="rect">
            <a:avLst/>
          </a:prstGeom>
        </p:spPr>
      </p:pic>
      <p:pic>
        <p:nvPicPr>
          <p:cNvPr id="16" name="Picture 15" descr="A picture containing outdoor object, honeycomb, grate&#10;&#10;Description automatically generated">
            <a:extLst>
              <a:ext uri="{FF2B5EF4-FFF2-40B4-BE49-F238E27FC236}">
                <a16:creationId xmlns:a16="http://schemas.microsoft.com/office/drawing/2014/main" id="{A7BE7D6E-B235-70F9-9EE5-1BE16394C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663" y="4043791"/>
            <a:ext cx="2201687" cy="216876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351BE5-B691-D3E3-5446-FFAAC17AB8A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293025" y="2801020"/>
            <a:ext cx="484638" cy="14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85E207-1E13-E4A0-DA20-4E19584A6B49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7293024" y="5128175"/>
            <a:ext cx="4846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8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1" y="3003530"/>
            <a:ext cx="2820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2021-2022</a:t>
            </a:r>
          </a:p>
          <a:p>
            <a:r>
              <a:rPr lang="en-US" dirty="0"/>
              <a:t>Arabesques</a:t>
            </a:r>
          </a:p>
          <a:p>
            <a:endParaRPr lang="en-US" dirty="0"/>
          </a:p>
          <a:p>
            <a:r>
              <a:rPr lang="en-US" dirty="0"/>
              <a:t>NFT art project with inspiration from physics</a:t>
            </a:r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AF516B06-509A-786D-4A88-42E98528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849784"/>
            <a:ext cx="2307492" cy="2307492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966FB5A7-1EE9-F9C1-2465-8DF6200B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59" y="1849784"/>
            <a:ext cx="2307492" cy="2307492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A103B73C-5653-AB4D-C516-804FA9976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918" y="4230054"/>
            <a:ext cx="2307492" cy="2307492"/>
          </a:xfrm>
          <a:prstGeom prst="rect">
            <a:avLst/>
          </a:prstGeom>
        </p:spPr>
      </p:pic>
      <p:pic>
        <p:nvPicPr>
          <p:cNvPr id="31" name="Picture 30" descr="Circle&#10;&#10;Description automatically generated">
            <a:extLst>
              <a:ext uri="{FF2B5EF4-FFF2-40B4-BE49-F238E27FC236}">
                <a16:creationId xmlns:a16="http://schemas.microsoft.com/office/drawing/2014/main" id="{4E5D0F7D-37FC-BBD4-EBE3-420DD9C7F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18" y="1849783"/>
            <a:ext cx="2307493" cy="2307493"/>
          </a:xfrm>
          <a:prstGeom prst="rect">
            <a:avLst/>
          </a:prstGeom>
        </p:spPr>
      </p:pic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F8D3E299-9793-726C-3E36-C2A5CCA3D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159" y="4230054"/>
            <a:ext cx="2307492" cy="2307492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D66775AD-79C5-0ECE-6EAB-E9E71C898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116" y="4230054"/>
            <a:ext cx="2307492" cy="23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5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my friends?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D2B49-BE23-1766-1E21-7F7245FC7F2F}"/>
              </a:ext>
            </a:extLst>
          </p:cNvPr>
          <p:cNvSpPr txBox="1"/>
          <p:nvPr/>
        </p:nvSpPr>
        <p:spPr>
          <a:xfrm>
            <a:off x="1141411" y="4961765"/>
            <a:ext cx="311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Nadya </a:t>
            </a:r>
            <a:r>
              <a:rPr lang="en-US" dirty="0" err="1"/>
              <a:t>Balabanska</a:t>
            </a:r>
            <a:endParaRPr lang="en-US" dirty="0"/>
          </a:p>
          <a:p>
            <a:pPr algn="ctr"/>
            <a:r>
              <a:rPr lang="en-US" dirty="0"/>
              <a:t>NASA JPL</a:t>
            </a:r>
          </a:p>
        </p:txBody>
      </p:sp>
      <p:pic>
        <p:nvPicPr>
          <p:cNvPr id="8196" name="Picture 4" descr="May be an image of one or more people, sky and mountain">
            <a:extLst>
              <a:ext uri="{FF2B5EF4-FFF2-40B4-BE49-F238E27FC236}">
                <a16:creationId xmlns:a16="http://schemas.microsoft.com/office/drawing/2014/main" id="{C1B7E72D-D972-5FEC-8C5B-1560B475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692" y="1921913"/>
            <a:ext cx="3062023" cy="285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320D96-F098-151D-485B-9BACF82C4AAF}"/>
              </a:ext>
            </a:extLst>
          </p:cNvPr>
          <p:cNvSpPr txBox="1"/>
          <p:nvPr/>
        </p:nvSpPr>
        <p:spPr>
          <a:xfrm>
            <a:off x="4378691" y="5007931"/>
            <a:ext cx="306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Anna Bair</a:t>
            </a:r>
          </a:p>
          <a:p>
            <a:pPr algn="ctr"/>
            <a:r>
              <a:rPr lang="en-US" dirty="0"/>
              <a:t>CMU PHD Student</a:t>
            </a:r>
          </a:p>
        </p:txBody>
      </p:sp>
      <p:pic>
        <p:nvPicPr>
          <p:cNvPr id="7" name="Picture 6" descr="A person kneeling next to a robot&#10;&#10;Description automatically generated with low confidence">
            <a:extLst>
              <a:ext uri="{FF2B5EF4-FFF2-40B4-BE49-F238E27FC236}">
                <a16:creationId xmlns:a16="http://schemas.microsoft.com/office/drawing/2014/main" id="{7C7E8A90-1EB0-567B-A6C0-686AF37B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6" r="6434"/>
          <a:stretch/>
        </p:blipFill>
        <p:spPr>
          <a:xfrm>
            <a:off x="1121944" y="1921913"/>
            <a:ext cx="3139121" cy="28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BDEC-9A9C-DAB8-8DEB-5444081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enough about me…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40767-6FC7-5E07-46CA-B9ED73169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FB8FB-0191-D4FB-6809-496B61DF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92A9E-6258-5CAD-4C0F-1676F933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3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0295-C087-5AC9-7785-98500DA9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goal of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A23AD-6E6E-53D9-0590-8267A690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to program</a:t>
            </a:r>
          </a:p>
          <a:p>
            <a:pPr lvl="1"/>
            <a:r>
              <a:rPr lang="en-US" dirty="0"/>
              <a:t>Uses thinking skills from math, engineering, and science!</a:t>
            </a:r>
          </a:p>
          <a:p>
            <a:r>
              <a:rPr lang="en-US" dirty="0"/>
              <a:t>To learn to problem solve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1BC86-9CEB-438E-5431-73F50F05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24B70-0C82-BAEC-540A-9BF6B172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15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A01F15-0440-C859-75F9-A3FC54BC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03" y="3429000"/>
            <a:ext cx="3304378" cy="22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9AB96A-FB08-75B2-F211-A2984ECE0B1E}"/>
              </a:ext>
            </a:extLst>
          </p:cNvPr>
          <p:cNvSpPr txBox="1"/>
          <p:nvPr/>
        </p:nvSpPr>
        <p:spPr>
          <a:xfrm>
            <a:off x="2459078" y="4346735"/>
            <a:ext cx="2687353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will be learning how to program using Python!</a:t>
            </a:r>
          </a:p>
        </p:txBody>
      </p:sp>
    </p:spTree>
    <p:extLst>
      <p:ext uri="{BB962C8B-B14F-4D97-AF65-F5344CB8AC3E}">
        <p14:creationId xmlns:p14="http://schemas.microsoft.com/office/powerpoint/2010/main" val="72551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06356A-43DE-43CA-8CA4-0A33516F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15DE8DED-7A25-4B4F-B25E-FE779979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D79A2725-75E4-4E7E-ABB1-06832AD0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68A31C-404D-BD89-30CF-276271F1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8"/>
            <a:ext cx="8830733" cy="93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Who knows another language?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7E271-E609-7271-1554-4DDB44F4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9824" y="5884335"/>
            <a:ext cx="51248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Kylie Ying - MIT WTP 2022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957206D-2084-4CDA-A838-A71F3CA69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49EE7ED0-07AC-46CD-BB45-8A937F4E7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7CDCA357-A5A8-433C-A8A8-C2AA30419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686F12BD-B5E2-423B-AFBC-6E7721BDE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id="{34E2172D-51E8-45E5-8491-9B08B9930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06AD8986-C583-47B8-972F-71ECA75D8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DC5AC3F7-AD24-46A9-8728-9194F6E55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DEDD7237-7218-430E-8ADD-43BF1C2FB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63E5FF8B-72D0-4DB3-87B0-3C69D3924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146D15F-3053-4F2B-82C3-B80207D9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17780B06-6133-409B-BD51-74812090A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2554F21-13C1-42E8-9110-C4C41C4A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Line 16">
              <a:extLst>
                <a:ext uri="{FF2B5EF4-FFF2-40B4-BE49-F238E27FC236}">
                  <a16:creationId xmlns:a16="http://schemas.microsoft.com/office/drawing/2014/main" id="{3BAF0C28-E449-4281-898F-63660304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86F4CD29-885C-40C0-B1A6-F43CB79C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46DF9E62-3805-4D23-BD93-19692DC8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E0BD96EE-A843-46EA-9ED3-8D805144D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35B9B4B1-2B72-4908-A4B4-F3F542914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CDE6E18B-80A1-4343-986A-22113BA14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021891D-C947-43B5-A756-CB415C8B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528DEAEB-62B7-4CF3-A79F-CBDAB35F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AFA58BA-4B4F-4B18-9827-329EBAEB0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2E8C7AC-2A9B-462B-8B58-36762B4F5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4A116DA-964C-4956-B231-CA53A991E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F3DF947E-05D5-4949-BEF2-B0F1D7325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730C19C-4A91-46FD-8347-4FF72C174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71B03DB5-C807-4B76-B965-9AFCBAC96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51E5BF1-4A80-4C67-AC66-CDD44EB70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86277520-FF1F-4FE4-8765-F5F66890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242" name="Picture 2" descr="Free From above of white sheets of paper with curled edges and black written words placed on white background in light room Stock Photo">
            <a:extLst>
              <a:ext uri="{FF2B5EF4-FFF2-40B4-BE49-F238E27FC236}">
                <a16:creationId xmlns:a16="http://schemas.microsoft.com/office/drawing/2014/main" id="{109F7121-5394-3476-90A3-75688E40E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9" b="14983"/>
          <a:stretch/>
        </p:blipFill>
        <p:spPr bwMode="auto"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1A80B-51C5-3475-33E3-DB34F72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6377" y="588433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4F3DC97-5AD0-6B4E-9C07-91452203274F}" type="slidenum">
              <a:rPr lang="en-US" smtClean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1FF6940-C5C5-4FE7-A7E6-AC95AA3D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0DFF005C-D29D-415E-B942-26193B580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3">
              <a:extLst>
                <a:ext uri="{FF2B5EF4-FFF2-40B4-BE49-F238E27FC236}">
                  <a16:creationId xmlns:a16="http://schemas.microsoft.com/office/drawing/2014/main" id="{915F7B41-FD13-4105-ABA7-2C1DBC35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id="{F470625E-BCB3-411B-AEA1-ACA517B6D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id="{419D674F-04C2-4670-811C-674B1745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id="{E6414D0A-C9A7-43D0-93D1-66841A0B3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id="{1ED189EA-96F1-4EA1-A518-CDE449D14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id="{DF393C81-16AB-486B-B1C8-55332336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id="{D52BBA0D-2307-49C0-A62A-C69AB44B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id="{3E01BCBE-46AA-4B07-8BF1-F3210E3D3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41">
              <a:extLst>
                <a:ext uri="{FF2B5EF4-FFF2-40B4-BE49-F238E27FC236}">
                  <a16:creationId xmlns:a16="http://schemas.microsoft.com/office/drawing/2014/main" id="{FFA320B4-594E-4DEA-9CA3-AF8341CB8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973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A31C-404D-BD89-30CF-276271F1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7"/>
            <a:ext cx="8830733" cy="11990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Who thinks they could write a book in that language?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7E271-E609-7271-1554-4DDB44F4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9824" y="5884335"/>
            <a:ext cx="51248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Kylie Ying - MIT WTP 2022</a:t>
            </a:r>
          </a:p>
        </p:txBody>
      </p:sp>
      <p:pic>
        <p:nvPicPr>
          <p:cNvPr id="10242" name="Picture 2" descr="Free From above of white sheets of paper with curled edges and black written words placed on white background in light room Stock Photo">
            <a:extLst>
              <a:ext uri="{FF2B5EF4-FFF2-40B4-BE49-F238E27FC236}">
                <a16:creationId xmlns:a16="http://schemas.microsoft.com/office/drawing/2014/main" id="{109F7121-5394-3476-90A3-75688E40E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9" b="14983"/>
          <a:stretch/>
        </p:blipFill>
        <p:spPr bwMode="auto"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1A80B-51C5-3475-33E3-DB34F72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6377" y="588433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4F3DC97-5AD0-6B4E-9C07-91452203274F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8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73433E-C124-0B5D-B48B-3140754B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of programming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F79D3-4A36-062C-076B-F126D3BF1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Program</a:t>
            </a:r>
            <a:r>
              <a:rPr lang="en-US" dirty="0"/>
              <a:t> (or </a:t>
            </a:r>
            <a:r>
              <a:rPr lang="en-US" b="1" dirty="0"/>
              <a:t>script</a:t>
            </a:r>
            <a:r>
              <a:rPr lang="en-US" dirty="0"/>
              <a:t>) – sequence of instructions that specifies how to perform a computation</a:t>
            </a:r>
          </a:p>
          <a:p>
            <a:r>
              <a:rPr lang="en-US" dirty="0"/>
              <a:t>Basic instructions:</a:t>
            </a:r>
          </a:p>
          <a:p>
            <a:pPr lvl="1"/>
            <a:r>
              <a:rPr lang="en-US" dirty="0"/>
              <a:t>Input – getting data from keyboard, file, network, etc.</a:t>
            </a:r>
          </a:p>
          <a:p>
            <a:pPr lvl="1"/>
            <a:r>
              <a:rPr lang="en-US" dirty="0"/>
              <a:t>Output – display data on the screen, save it somewhere, send it somewhere, etc.</a:t>
            </a:r>
          </a:p>
          <a:p>
            <a:pPr lvl="1"/>
            <a:r>
              <a:rPr lang="en-US" dirty="0"/>
              <a:t>Math – basic math like addition, multiplication</a:t>
            </a:r>
          </a:p>
          <a:p>
            <a:pPr lvl="1"/>
            <a:r>
              <a:rPr lang="en-US" dirty="0"/>
              <a:t>Conditional execution – checking for conditions and following the appropriate path</a:t>
            </a:r>
          </a:p>
          <a:p>
            <a:pPr lvl="1"/>
            <a:r>
              <a:rPr lang="en-US" dirty="0"/>
              <a:t>Repetition – perform some action repeatedly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76A9-0961-2C9A-B3B5-11BCD89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58763-8C9A-2F3F-89AB-0499D2A9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06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73433E-C124-0B5D-B48B-3140754B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of programming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F79D3-4A36-062C-076B-F126D3BF1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Program</a:t>
            </a:r>
            <a:r>
              <a:rPr lang="en-US" dirty="0"/>
              <a:t> (or </a:t>
            </a:r>
            <a:r>
              <a:rPr lang="en-US" b="1" dirty="0"/>
              <a:t>script</a:t>
            </a:r>
            <a:r>
              <a:rPr lang="en-US" dirty="0"/>
              <a:t>) – sequence of instructions that specifies how to perform a computation</a:t>
            </a:r>
          </a:p>
          <a:p>
            <a:r>
              <a:rPr lang="en-US" dirty="0"/>
              <a:t>Basic instructions:</a:t>
            </a:r>
          </a:p>
          <a:p>
            <a:pPr lvl="1"/>
            <a:r>
              <a:rPr lang="en-US" dirty="0"/>
              <a:t>Input – getting data from keyboard, file, network, etc.</a:t>
            </a:r>
          </a:p>
          <a:p>
            <a:pPr lvl="1"/>
            <a:r>
              <a:rPr lang="en-US" dirty="0"/>
              <a:t>Output – display data on the screen, save it somewhere, send it somewhere, etc.</a:t>
            </a:r>
          </a:p>
          <a:p>
            <a:pPr lvl="1"/>
            <a:r>
              <a:rPr lang="en-US" dirty="0"/>
              <a:t>Math – basic math like addition, multiplication</a:t>
            </a:r>
          </a:p>
          <a:p>
            <a:pPr lvl="1"/>
            <a:r>
              <a:rPr lang="en-US" dirty="0"/>
              <a:t>Conditional execution – checking for conditions and following the appropriate path</a:t>
            </a:r>
          </a:p>
          <a:p>
            <a:pPr lvl="1"/>
            <a:r>
              <a:rPr lang="en-US" dirty="0"/>
              <a:t>Repetition – perform some action repeatedly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76A9-0961-2C9A-B3B5-11BCD89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58763-8C9A-2F3F-89AB-0499D2A9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19</a:t>
            </a:fld>
            <a:endParaRPr lang="en-US"/>
          </a:p>
        </p:txBody>
      </p:sp>
      <p:pic>
        <p:nvPicPr>
          <p:cNvPr id="12292" name="Picture 4" descr="Meme Creator - Funny Booom We're Done here Meme Generator at  MemeCreator.org!">
            <a:extLst>
              <a:ext uri="{FF2B5EF4-FFF2-40B4-BE49-F238E27FC236}">
                <a16:creationId xmlns:a16="http://schemas.microsoft.com/office/drawing/2014/main" id="{141C8F57-39B3-BC29-FD90-811D91E9C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38" y="1915315"/>
            <a:ext cx="7079761" cy="396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98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5C51-AEB2-4AC3-D443-C19E14D7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the course</a:t>
            </a:r>
            <a:br>
              <a:rPr lang="en-US" dirty="0"/>
            </a:br>
            <a:r>
              <a:rPr lang="en-US" sz="1600" dirty="0"/>
              <a:t>(pun intended)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5570-1167-68E4-8395-3EBE7344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Daily class time</a:t>
            </a:r>
          </a:p>
          <a:p>
            <a:pPr lvl="1"/>
            <a:r>
              <a:rPr lang="en-US" dirty="0"/>
              <a:t>2:45 – 5:15 PM ET</a:t>
            </a:r>
          </a:p>
          <a:p>
            <a:pPr lvl="1"/>
            <a:r>
              <a:rPr lang="en-US" dirty="0"/>
              <a:t>Lecture – break – lecture – break – exercises/homework</a:t>
            </a:r>
          </a:p>
          <a:p>
            <a:pPr lvl="1"/>
            <a:r>
              <a:rPr lang="en-US" dirty="0"/>
              <a:t>Zoom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Office hours</a:t>
            </a:r>
          </a:p>
          <a:p>
            <a:pPr lvl="1"/>
            <a:r>
              <a:rPr lang="en-US" dirty="0"/>
              <a:t>8:30 – 9:30 PM ET</a:t>
            </a:r>
          </a:p>
          <a:p>
            <a:pPr lvl="1"/>
            <a:r>
              <a:rPr lang="en-US" dirty="0"/>
              <a:t>Zoom, Slack/Discord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94600-96F7-3094-3643-590E2563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60270-5835-1E95-F092-E09DD42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3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D57F-1104-3137-B351-4D74DB87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B979-F4E7-A30F-EADE-7FAA5371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732313"/>
            <a:ext cx="9905999" cy="3058887"/>
          </a:xfrm>
        </p:spPr>
        <p:txBody>
          <a:bodyPr/>
          <a:lstStyle/>
          <a:p>
            <a:r>
              <a:rPr lang="en-US" dirty="0"/>
              <a:t>Using computers as a tool to solve other problems</a:t>
            </a:r>
          </a:p>
          <a:p>
            <a:r>
              <a:rPr lang="en-US" dirty="0"/>
              <a:t>Finding optimal solutions to problems</a:t>
            </a:r>
          </a:p>
          <a:p>
            <a:r>
              <a:rPr lang="en-US" dirty="0"/>
              <a:t>Thinking about what kinds of problems are hard for computers and why</a:t>
            </a:r>
          </a:p>
          <a:p>
            <a:r>
              <a:rPr lang="en-US" dirty="0"/>
              <a:t>Figuring out ways to improve people’s lives using computers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2F254-22E9-689D-C041-19AA4AE5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4" y="2155063"/>
            <a:ext cx="7447416" cy="3817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EE1D5-8157-216E-500D-56FC5D155795}"/>
              </a:ext>
            </a:extLst>
          </p:cNvPr>
          <p:cNvSpPr txBox="1"/>
          <p:nvPr/>
        </p:nvSpPr>
        <p:spPr>
          <a:xfrm>
            <a:off x="5612586" y="5350764"/>
            <a:ext cx="3536268" cy="92333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“Computer science is no more about computers than astronomy is about telescopes” – E.W. Dijkstra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05A30-8B0A-F240-4638-00B39C3E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C7D97-5327-AC2C-B119-D1EE707E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1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D57F-1104-3137-B351-4D74DB87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computer science?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70F8BEFE-6BD3-3E17-2ABA-145D01AE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83" y="2097088"/>
            <a:ext cx="5111750" cy="64770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D7485F5-CAC5-2C6F-3458-996231201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353" y="2420938"/>
            <a:ext cx="4397828" cy="94239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FF35EC7-9C3C-43EB-4E0D-C3084B34E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183" y="3125788"/>
            <a:ext cx="4476750" cy="7239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D29FF2FE-B37F-8F16-7E97-F1770222B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132" y="3849688"/>
            <a:ext cx="4229781" cy="72882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09D08FF-C13E-BB5D-3E47-766AB2210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769" y="4816490"/>
            <a:ext cx="5751286" cy="866922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196E9AE-364C-D26F-8DAA-1C77A1A5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CB92AB5-B877-C88C-5A63-D25D75D2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3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1E5302B-783F-B5FF-021E-79E49B9C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1981201"/>
            <a:ext cx="4470400" cy="335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5981007" y="3112756"/>
            <a:ext cx="46808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SUMMER 2016 </a:t>
            </a:r>
          </a:p>
          <a:p>
            <a:r>
              <a:rPr lang="en-US" dirty="0"/>
              <a:t>ESIEE Paris</a:t>
            </a:r>
          </a:p>
          <a:p>
            <a:endParaRPr lang="en-US" dirty="0"/>
          </a:p>
          <a:p>
            <a:r>
              <a:rPr lang="en-US" dirty="0"/>
              <a:t>Built a 3D virtual tour of the building I worked in!</a:t>
            </a:r>
          </a:p>
        </p:txBody>
      </p:sp>
    </p:spTree>
    <p:extLst>
      <p:ext uri="{BB962C8B-B14F-4D97-AF65-F5344CB8AC3E}">
        <p14:creationId xmlns:p14="http://schemas.microsoft.com/office/powerpoint/2010/main" val="17782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0" y="1905668"/>
            <a:ext cx="46808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FALL 2016</a:t>
            </a:r>
          </a:p>
          <a:p>
            <a:r>
              <a:rPr lang="en-US" dirty="0"/>
              <a:t>MIT Confessions Scraper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999654-D4EB-76BE-94FB-BC9AAB97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19" y="2765486"/>
            <a:ext cx="4658149" cy="122481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0E4780F-9CCD-02E8-B811-6782ABDFC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04"/>
          <a:stretch/>
        </p:blipFill>
        <p:spPr>
          <a:xfrm>
            <a:off x="5892496" y="3013514"/>
            <a:ext cx="5472976" cy="1950690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3D582AD-CE40-4C44-5C55-34489311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32" y="4044848"/>
            <a:ext cx="4661536" cy="1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3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9415260" y="2250361"/>
            <a:ext cx="200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2020-2022</a:t>
            </a:r>
          </a:p>
          <a:p>
            <a:r>
              <a:rPr lang="en-US" dirty="0"/>
              <a:t>MIT/CERN</a:t>
            </a:r>
          </a:p>
        </p:txBody>
      </p:sp>
      <p:pic>
        <p:nvPicPr>
          <p:cNvPr id="3" name="CERN-VIDEO-2010-214-001-1080p" descr="CERN-VIDEO-2010-214-001-1080p">
            <a:hlinkClick r:id="" action="ppaction://media"/>
            <a:extLst>
              <a:ext uri="{FF2B5EF4-FFF2-40B4-BE49-F238E27FC236}">
                <a16:creationId xmlns:a16="http://schemas.microsoft.com/office/drawing/2014/main" id="{7AAB5858-3406-0C98-C49D-5E2A6EB5F0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3020" y="1815743"/>
            <a:ext cx="6539550" cy="36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9041775" y="988471"/>
            <a:ext cx="200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2020-2022</a:t>
            </a:r>
          </a:p>
          <a:p>
            <a:r>
              <a:rPr lang="en-US" dirty="0"/>
              <a:t>MIT/CERN</a:t>
            </a:r>
          </a:p>
        </p:txBody>
      </p:sp>
      <p:pic>
        <p:nvPicPr>
          <p:cNvPr id="7" name="Picture 4" descr="Figure caption">
            <a:extLst>
              <a:ext uri="{FF2B5EF4-FFF2-40B4-BE49-F238E27FC236}">
                <a16:creationId xmlns:a16="http://schemas.microsoft.com/office/drawing/2014/main" id="{73D1007D-2AEE-C533-CDF0-226320FB4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5"/>
          <a:stretch/>
        </p:blipFill>
        <p:spPr bwMode="auto">
          <a:xfrm>
            <a:off x="1141411" y="3817358"/>
            <a:ext cx="2754092" cy="180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igure caption">
            <a:extLst>
              <a:ext uri="{FF2B5EF4-FFF2-40B4-BE49-F238E27FC236}">
                <a16:creationId xmlns:a16="http://schemas.microsoft.com/office/drawing/2014/main" id="{AE603436-0502-8674-DD4B-790B1DF6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7" b="52281"/>
          <a:stretch/>
        </p:blipFill>
        <p:spPr bwMode="auto">
          <a:xfrm>
            <a:off x="1141411" y="1766541"/>
            <a:ext cx="2756640" cy="180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08C6A-C182-3E8C-79B9-B23CA39FBE68}"/>
              </a:ext>
            </a:extLst>
          </p:cNvPr>
          <p:cNvSpPr txBox="1"/>
          <p:nvPr/>
        </p:nvSpPr>
        <p:spPr>
          <a:xfrm>
            <a:off x="4137661" y="4537710"/>
            <a:ext cx="237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Lead-lead collisions produce the quark gluon plasma (QGP)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C1A1C6-5C34-B0CB-9F62-033DDB73963A}"/>
              </a:ext>
            </a:extLst>
          </p:cNvPr>
          <p:cNvCxnSpPr>
            <a:stCxn id="6" idx="1"/>
          </p:cNvCxnSpPr>
          <p:nvPr/>
        </p:nvCxnSpPr>
        <p:spPr>
          <a:xfrm flipH="1">
            <a:off x="2937510" y="4999375"/>
            <a:ext cx="120015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AAD7B7-35CA-7821-171D-CCC3EEADED13}"/>
              </a:ext>
            </a:extLst>
          </p:cNvPr>
          <p:cNvSpPr txBox="1"/>
          <p:nvPr/>
        </p:nvSpPr>
        <p:spPr>
          <a:xfrm>
            <a:off x="4137661" y="1867460"/>
            <a:ext cx="237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“kicks out” particle from the nuclei, which produces a jet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944E69-5960-F9D2-0A1C-7CE9D61B895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66110" y="2329125"/>
            <a:ext cx="97155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hysics - Spinning Gluons in the Proton">
            <a:extLst>
              <a:ext uri="{FF2B5EF4-FFF2-40B4-BE49-F238E27FC236}">
                <a16:creationId xmlns:a16="http://schemas.microsoft.com/office/drawing/2014/main" id="{9D0DFD2F-0F3A-DBB5-E5BE-9FEA09B0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69" y="2076691"/>
            <a:ext cx="3582012" cy="34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E09125-E647-4A0D-78CE-A0BD348D3891}"/>
              </a:ext>
            </a:extLst>
          </p:cNvPr>
          <p:cNvSpPr txBox="1"/>
          <p:nvPr/>
        </p:nvSpPr>
        <p:spPr>
          <a:xfrm>
            <a:off x="10043430" y="2329125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AAE56-265F-F4AD-5621-4EFF3C3D8E85}"/>
              </a:ext>
            </a:extLst>
          </p:cNvPr>
          <p:cNvSpPr txBox="1"/>
          <p:nvPr/>
        </p:nvSpPr>
        <p:spPr>
          <a:xfrm>
            <a:off x="10477945" y="3736867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599126-D1C3-56C5-220C-D6DF7550B051}"/>
              </a:ext>
            </a:extLst>
          </p:cNvPr>
          <p:cNvCxnSpPr>
            <a:cxnSpLocks/>
          </p:cNvCxnSpPr>
          <p:nvPr/>
        </p:nvCxnSpPr>
        <p:spPr>
          <a:xfrm flipH="1">
            <a:off x="9406890" y="2513791"/>
            <a:ext cx="606436" cy="7551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8F8E4E-56E8-6382-CDE1-4C5514E82F0A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949690" y="3921533"/>
            <a:ext cx="1528255" cy="33042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90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9041775" y="988471"/>
            <a:ext cx="200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2020-2022</a:t>
            </a:r>
          </a:p>
          <a:p>
            <a:r>
              <a:rPr lang="en-US" dirty="0"/>
              <a:t>MIT/CERN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87C135A4-26DC-B7FC-F8C3-11B2DE15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744" y="1727135"/>
            <a:ext cx="2598842" cy="1949132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6FF6AF4-618E-A30A-B783-A96A0863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64" y="1727135"/>
            <a:ext cx="2598842" cy="19491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A96484-1764-C551-6EF5-650336F18AB2}"/>
              </a:ext>
            </a:extLst>
          </p:cNvPr>
          <p:cNvSpPr txBox="1"/>
          <p:nvPr/>
        </p:nvSpPr>
        <p:spPr>
          <a:xfrm>
            <a:off x="5391542" y="1832493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Quarks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687AB-E91B-E91F-339C-6A476042BE6B}"/>
              </a:ext>
            </a:extLst>
          </p:cNvPr>
          <p:cNvSpPr txBox="1"/>
          <p:nvPr/>
        </p:nvSpPr>
        <p:spPr>
          <a:xfrm>
            <a:off x="5641087" y="2403946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Gluons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465FE9-4A33-1D41-05F5-A90C1C7E9D2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460900" y="2017159"/>
            <a:ext cx="930642" cy="660127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0456EA-FC4C-24DB-228C-778E637D5521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889165" y="2588612"/>
            <a:ext cx="751922" cy="88674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38EFCF-1A8F-110D-4E1B-B993ECB4FAC9}"/>
              </a:ext>
            </a:extLst>
          </p:cNvPr>
          <p:cNvCxnSpPr>
            <a:cxnSpLocks/>
          </p:cNvCxnSpPr>
          <p:nvPr/>
        </p:nvCxnSpPr>
        <p:spPr>
          <a:xfrm>
            <a:off x="6186034" y="2017159"/>
            <a:ext cx="933194" cy="285155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5C4F94-CE1D-671C-0B4E-4BAF7D6F14A1}"/>
              </a:ext>
            </a:extLst>
          </p:cNvPr>
          <p:cNvCxnSpPr>
            <a:cxnSpLocks/>
          </p:cNvCxnSpPr>
          <p:nvPr/>
        </p:nvCxnSpPr>
        <p:spPr>
          <a:xfrm>
            <a:off x="6393009" y="2588612"/>
            <a:ext cx="666733" cy="6170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AD203F1C-3660-D402-5F30-BECECF9D2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2" t="11587" r="9633" b="11594"/>
          <a:stretch/>
        </p:blipFill>
        <p:spPr>
          <a:xfrm>
            <a:off x="6685473" y="3777899"/>
            <a:ext cx="2657415" cy="2019695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361EDC92-201F-2B9E-066C-C69933382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5" t="7673" r="1772" b="12330"/>
          <a:stretch/>
        </p:blipFill>
        <p:spPr bwMode="auto">
          <a:xfrm>
            <a:off x="3063445" y="3824560"/>
            <a:ext cx="2657415" cy="194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9841B411-1920-F064-7782-5203B33E2923}"/>
              </a:ext>
            </a:extLst>
          </p:cNvPr>
          <p:cNvSpPr/>
          <p:nvPr/>
        </p:nvSpPr>
        <p:spPr>
          <a:xfrm>
            <a:off x="5506528" y="4661111"/>
            <a:ext cx="1422593" cy="3693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7C42DF-10E9-8AB8-6DE0-720BAEA86E85}"/>
              </a:ext>
            </a:extLst>
          </p:cNvPr>
          <p:cNvSpPr txBox="1"/>
          <p:nvPr/>
        </p:nvSpPr>
        <p:spPr>
          <a:xfrm>
            <a:off x="5258422" y="4103787"/>
            <a:ext cx="188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Learning!</a:t>
            </a:r>
          </a:p>
        </p:txBody>
      </p:sp>
    </p:spTree>
    <p:extLst>
      <p:ext uri="{BB962C8B-B14F-4D97-AF65-F5344CB8AC3E}">
        <p14:creationId xmlns:p14="http://schemas.microsoft.com/office/powerpoint/2010/main" val="1045642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{8555138D-F8FB-A74A-89FE-52BCF56238E3}tf10001122</Template>
  <TotalTime>297</TotalTime>
  <Words>825</Words>
  <Application>Microsoft Macintosh PowerPoint</Application>
  <PresentationFormat>Widescreen</PresentationFormat>
  <Paragraphs>143</Paragraphs>
  <Slides>19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</vt:lpstr>
      <vt:lpstr>Intro to Computer Science</vt:lpstr>
      <vt:lpstr>Programming for the course (pun intended)</vt:lpstr>
      <vt:lpstr>What is computer science?</vt:lpstr>
      <vt:lpstr>What can you do with computer science?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about my friends?</vt:lpstr>
      <vt:lpstr>Ok enough about me…</vt:lpstr>
      <vt:lpstr>What is the goal of this course?</vt:lpstr>
      <vt:lpstr>Who knows another language?</vt:lpstr>
      <vt:lpstr>Who thinks they could write a book in that language?</vt:lpstr>
      <vt:lpstr>The core of programming</vt:lpstr>
      <vt:lpstr>The core of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Computer Science</dc:title>
  <dc:creator>Kylie Ying</dc:creator>
  <cp:lastModifiedBy>Kylie Ying</cp:lastModifiedBy>
  <cp:revision>32</cp:revision>
  <dcterms:created xsi:type="dcterms:W3CDTF">2022-05-06T17:59:28Z</dcterms:created>
  <dcterms:modified xsi:type="dcterms:W3CDTF">2022-05-06T23:19:56Z</dcterms:modified>
</cp:coreProperties>
</file>